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Raleway Heavy" charset="1" panose="00000000000000000000"/>
      <p:regular r:id="rId19"/>
    </p:embeddedFont>
    <p:embeddedFont>
      <p:font typeface="Garet" charset="1" panose="00000000000000000000"/>
      <p:regular r:id="rId20"/>
    </p:embeddedFont>
    <p:embeddedFont>
      <p:font typeface="Montserrat" charset="1" panose="00000500000000000000"/>
      <p:regular r:id="rId21"/>
    </p:embeddedFont>
    <p:embeddedFont>
      <p:font typeface="Raleway Italics" charset="1" panose="00000000000000000000"/>
      <p:regular r:id="rId22"/>
    </p:embeddedFont>
    <p:embeddedFont>
      <p:font typeface="Open Sans Bold" charset="1" panose="020B0806030504020204"/>
      <p:regular r:id="rId23"/>
    </p:embeddedFont>
    <p:embeddedFont>
      <p:font typeface="Raleway Bold" charset="1" panose="00000000000000000000"/>
      <p:regular r:id="rId24"/>
    </p:embeddedFont>
    <p:embeddedFont>
      <p:font typeface="Raleway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814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-10800000">
              <a:off x="18828976" y="8387239"/>
              <a:ext cx="4439970" cy="4439970"/>
            </a:xfrm>
            <a:custGeom>
              <a:avLst/>
              <a:gdLst/>
              <a:ahLst/>
              <a:cxnLst/>
              <a:rect r="r" b="b" t="t" l="l"/>
              <a:pathLst>
                <a:path h="4439970" w="4439970">
                  <a:moveTo>
                    <a:pt x="0" y="0"/>
                  </a:moveTo>
                  <a:lnTo>
                    <a:pt x="4439969" y="0"/>
                  </a:lnTo>
                  <a:lnTo>
                    <a:pt x="4439969" y="4439970"/>
                  </a:lnTo>
                  <a:lnTo>
                    <a:pt x="0" y="4439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439970" cy="4439970"/>
            </a:xfrm>
            <a:custGeom>
              <a:avLst/>
              <a:gdLst/>
              <a:ahLst/>
              <a:cxnLst/>
              <a:rect r="r" b="b" t="t" l="l"/>
              <a:pathLst>
                <a:path h="4439970" w="4439970">
                  <a:moveTo>
                    <a:pt x="0" y="0"/>
                  </a:moveTo>
                  <a:lnTo>
                    <a:pt x="4439970" y="0"/>
                  </a:lnTo>
                  <a:lnTo>
                    <a:pt x="4439970" y="4439970"/>
                  </a:lnTo>
                  <a:lnTo>
                    <a:pt x="0" y="4439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273573" y="1890922"/>
            <a:ext cx="13663973" cy="449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18"/>
              </a:lnSpc>
            </a:pPr>
            <a:r>
              <a:rPr lang="en-US" b="true" sz="13601" spc="680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MY BUILDING APP</a:t>
            </a:r>
          </a:p>
        </p:txBody>
      </p:sp>
      <p:sp>
        <p:nvSpPr>
          <p:cNvPr name="TextBox 15" id="15"/>
          <p:cNvSpPr txBox="true"/>
          <p:nvPr/>
        </p:nvSpPr>
        <p:spPr>
          <a:xfrm rot="-17737">
            <a:off x="5959889" y="8289184"/>
            <a:ext cx="6367975" cy="458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3"/>
              </a:lnSpc>
              <a:spcBef>
                <a:spcPct val="0"/>
              </a:spcBef>
            </a:pPr>
            <a:r>
              <a:rPr lang="en-US" sz="2709" spc="170">
                <a:solidFill>
                  <a:srgbClr val="27403B"/>
                </a:solidFill>
                <a:latin typeface="Garet"/>
                <a:ea typeface="Garet"/>
                <a:cs typeface="Garet"/>
                <a:sym typeface="Garet"/>
              </a:rPr>
              <a:t>LUDOPATAS</a:t>
            </a:r>
          </a:p>
        </p:txBody>
      </p:sp>
      <p:sp>
        <p:nvSpPr>
          <p:cNvPr name="TextBox 16" id="16"/>
          <p:cNvSpPr txBox="true"/>
          <p:nvPr/>
        </p:nvSpPr>
        <p:spPr>
          <a:xfrm rot="-17737">
            <a:off x="14201031" y="1415891"/>
            <a:ext cx="2622496" cy="248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39"/>
              </a:lnSpc>
              <a:spcBef>
                <a:spcPct val="0"/>
              </a:spcBef>
            </a:pPr>
            <a:r>
              <a:rPr lang="en-US" sz="1457" spc="91">
                <a:solidFill>
                  <a:srgbClr val="27403B"/>
                </a:solidFill>
                <a:latin typeface="Garet"/>
                <a:ea typeface="Garet"/>
                <a:cs typeface="Garet"/>
                <a:sym typeface="Garet"/>
              </a:rPr>
              <a:t>24/sep/2025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743426" y="6857966"/>
            <a:ext cx="6801148" cy="1462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4"/>
              </a:lnSpc>
              <a:spcBef>
                <a:spcPct val="0"/>
              </a:spcBef>
            </a:pPr>
            <a:r>
              <a:rPr lang="en-US" sz="1674">
                <a:solidFill>
                  <a:srgbClr val="27403B"/>
                </a:solidFill>
                <a:latin typeface="Montserrat"/>
                <a:ea typeface="Montserrat"/>
                <a:cs typeface="Montserrat"/>
                <a:sym typeface="Montserrat"/>
              </a:rPr>
              <a:t>ARCIA QUINTERO CRISTIAN DAVID</a:t>
            </a:r>
          </a:p>
          <a:p>
            <a:pPr algn="ctr">
              <a:lnSpc>
                <a:spcPts val="2344"/>
              </a:lnSpc>
              <a:spcBef>
                <a:spcPct val="0"/>
              </a:spcBef>
            </a:pPr>
            <a:r>
              <a:rPr lang="en-US" sz="1674">
                <a:solidFill>
                  <a:srgbClr val="27403B"/>
                </a:solidFill>
                <a:latin typeface="Montserrat"/>
                <a:ea typeface="Montserrat"/>
                <a:cs typeface="Montserrat"/>
                <a:sym typeface="Montserrat"/>
              </a:rPr>
              <a:t>SANCHEZ MORA JUAN JOSE</a:t>
            </a:r>
          </a:p>
          <a:p>
            <a:pPr algn="ctr">
              <a:lnSpc>
                <a:spcPts val="2344"/>
              </a:lnSpc>
              <a:spcBef>
                <a:spcPct val="0"/>
              </a:spcBef>
            </a:pPr>
            <a:r>
              <a:rPr lang="en-US" sz="1674">
                <a:solidFill>
                  <a:srgbClr val="27403B"/>
                </a:solidFill>
                <a:latin typeface="Montserrat"/>
                <a:ea typeface="Montserrat"/>
                <a:cs typeface="Montserrat"/>
                <a:sym typeface="Montserrat"/>
              </a:rPr>
              <a:t>SAMACA GONZALEZ DANIEL MAURICIO</a:t>
            </a:r>
          </a:p>
          <a:p>
            <a:pPr algn="ctr">
              <a:lnSpc>
                <a:spcPts val="2344"/>
              </a:lnSpc>
              <a:spcBef>
                <a:spcPct val="0"/>
              </a:spcBef>
            </a:pPr>
            <a:r>
              <a:rPr lang="en-US" sz="1674">
                <a:solidFill>
                  <a:srgbClr val="27403B"/>
                </a:solidFill>
                <a:latin typeface="Montserrat"/>
                <a:ea typeface="Montserrat"/>
                <a:cs typeface="Montserrat"/>
                <a:sym typeface="Montserrat"/>
              </a:rPr>
              <a:t>SOLANO GARCES JOSE ALEJANDRO</a:t>
            </a:r>
          </a:p>
          <a:p>
            <a:pPr algn="ctr">
              <a:lnSpc>
                <a:spcPts val="234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4114800" cy="12827209"/>
              <a:chOff x="0" y="0"/>
              <a:chExt cx="812800" cy="253377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2533770"/>
              </a:xfrm>
              <a:custGeom>
                <a:avLst/>
                <a:gdLst/>
                <a:ahLst/>
                <a:cxnLst/>
                <a:rect r="r" b="b" t="t" l="l"/>
                <a:pathLst>
                  <a:path h="253377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533770"/>
                    </a:lnTo>
                    <a:lnTo>
                      <a:pt x="0" y="2533770"/>
                    </a:lnTo>
                    <a:close/>
                  </a:path>
                </a:pathLst>
              </a:custGeom>
              <a:solidFill>
                <a:srgbClr val="508484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812800" cy="25623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60545" y="317890"/>
              <a:ext cx="4114800" cy="12139068"/>
              <a:chOff x="0" y="0"/>
              <a:chExt cx="812800" cy="239784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2397841"/>
              </a:xfrm>
              <a:custGeom>
                <a:avLst/>
                <a:gdLst/>
                <a:ahLst/>
                <a:cxnLst/>
                <a:rect r="r" b="b" t="t" l="l"/>
                <a:pathLst>
                  <a:path h="2397841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397841"/>
                    </a:lnTo>
                    <a:lnTo>
                      <a:pt x="0" y="2397841"/>
                    </a:lnTo>
                    <a:close/>
                  </a:path>
                </a:pathLst>
              </a:custGeom>
              <a:solidFill>
                <a:srgbClr val="7CBBB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28575"/>
                <a:ext cx="812800" cy="242641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607108" y="689043"/>
              <a:ext cx="4172145" cy="11422256"/>
              <a:chOff x="0" y="0"/>
              <a:chExt cx="824127" cy="225624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24127" cy="2256248"/>
              </a:xfrm>
              <a:custGeom>
                <a:avLst/>
                <a:gdLst/>
                <a:ahLst/>
                <a:cxnLst/>
                <a:rect r="r" b="b" t="t" l="l"/>
                <a:pathLst>
                  <a:path h="2256248" w="824127">
                    <a:moveTo>
                      <a:pt x="0" y="0"/>
                    </a:moveTo>
                    <a:lnTo>
                      <a:pt x="824127" y="0"/>
                    </a:lnTo>
                    <a:lnTo>
                      <a:pt x="824127" y="2256248"/>
                    </a:lnTo>
                    <a:lnTo>
                      <a:pt x="0" y="2256248"/>
                    </a:lnTo>
                    <a:close/>
                  </a:path>
                </a:pathLst>
              </a:custGeom>
              <a:solidFill>
                <a:srgbClr val="B5EFE3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24127" cy="22848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</p:grpSp>
      <p:sp>
        <p:nvSpPr>
          <p:cNvPr name="Freeform 21" id="21"/>
          <p:cNvSpPr/>
          <p:nvPr/>
        </p:nvSpPr>
        <p:spPr>
          <a:xfrm flipH="false" flipV="false" rot="0">
            <a:off x="1510569" y="3691420"/>
            <a:ext cx="5753049" cy="4185157"/>
          </a:xfrm>
          <a:custGeom>
            <a:avLst/>
            <a:gdLst/>
            <a:ahLst/>
            <a:cxnLst/>
            <a:rect r="r" b="b" t="t" l="l"/>
            <a:pathLst>
              <a:path h="4185157" w="5753049">
                <a:moveTo>
                  <a:pt x="0" y="0"/>
                </a:moveTo>
                <a:lnTo>
                  <a:pt x="5753048" y="0"/>
                </a:lnTo>
                <a:lnTo>
                  <a:pt x="5753048" y="4185157"/>
                </a:lnTo>
                <a:lnTo>
                  <a:pt x="0" y="41851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659" t="0" r="-4659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5338642" y="1559602"/>
            <a:ext cx="10917247" cy="1014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89"/>
              </a:lnSpc>
            </a:pPr>
            <a:r>
              <a:rPr lang="en-US" b="true" sz="6920" spc="2228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REQUISITOS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376588" y="3653320"/>
            <a:ext cx="7179134" cy="4408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8062" indent="-154031" lvl="1">
              <a:lnSpc>
                <a:spcPts val="2197"/>
              </a:lnSpc>
              <a:buFont typeface="Arial"/>
              <a:buChar char="•"/>
            </a:pPr>
            <a:r>
              <a:rPr lang="en-US" sz="1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Como Administrador, quiero registrar, editar y eliminar usuarios para mantener actualizado el sistema.</a:t>
            </a:r>
          </a:p>
          <a:p>
            <a:pPr algn="l" marL="308062" indent="-154031" lvl="1">
              <a:lnSpc>
                <a:spcPts val="2197"/>
              </a:lnSpc>
              <a:buFont typeface="Arial"/>
              <a:buChar char="•"/>
            </a:pPr>
            <a:r>
              <a:rPr lang="en-US" sz="1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Como Administrador, quiero generar cobros de administración, cu</a:t>
            </a:r>
            <a:r>
              <a:rPr lang="en-US" sz="1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ota</a:t>
            </a:r>
            <a:r>
              <a:rPr lang="en-US" sz="1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 extemporáneas, multas, etc, para efectuar la recaudación de recursos de la copropiedad.</a:t>
            </a:r>
          </a:p>
          <a:p>
            <a:pPr algn="l" marL="308062" indent="-154031" lvl="1">
              <a:lnSpc>
                <a:spcPts val="2197"/>
              </a:lnSpc>
              <a:buFont typeface="Arial"/>
              <a:buChar char="•"/>
            </a:pPr>
            <a:r>
              <a:rPr lang="en-US" sz="1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Como Administrador, quiero buscar la situación de los cobros efectuados para monitorear la recaudación de recursos de la copropiedad.</a:t>
            </a:r>
          </a:p>
          <a:p>
            <a:pPr algn="l" marL="308062" indent="-154031" lvl="1">
              <a:lnSpc>
                <a:spcPts val="2197"/>
              </a:lnSpc>
              <a:buFont typeface="Arial"/>
              <a:buChar char="•"/>
            </a:pPr>
            <a:r>
              <a:rPr lang="en-US" sz="1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</a:t>
            </a:r>
            <a:r>
              <a:rPr lang="en-US" sz="1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mo Administrador, quiero citar, convocar y configurar asambleas para proporcionar información a los propietarios sobre la situación de la copropiedad.</a:t>
            </a:r>
          </a:p>
          <a:p>
            <a:pPr algn="l" marL="308062" indent="-154031" lvl="1">
              <a:lnSpc>
                <a:spcPts val="2197"/>
              </a:lnSpc>
              <a:buFont typeface="Arial"/>
              <a:buChar char="•"/>
            </a:pPr>
            <a:r>
              <a:rPr lang="en-US" sz="1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Como Administrador, quiero publicar anuncios en el foro para informar a la comunidad sobre novedades, imprevistos y eventos.</a:t>
            </a:r>
          </a:p>
          <a:p>
            <a:pPr algn="l" marL="308062" indent="-154031" lvl="1">
              <a:lnSpc>
                <a:spcPts val="2197"/>
              </a:lnSpc>
              <a:buFont typeface="Arial"/>
              <a:buChar char="•"/>
            </a:pPr>
            <a:r>
              <a:rPr lang="en-US" sz="1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Como Administrador, quiero recibir los mensajes de los usuarios para atender las necesidades y sugerencias de los usuarios.</a:t>
            </a:r>
          </a:p>
          <a:p>
            <a:pPr algn="l">
              <a:lnSpc>
                <a:spcPts val="2197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5338642" y="2479113"/>
            <a:ext cx="1091724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Administrador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-5400000">
              <a:off x="10788565" y="279188"/>
              <a:ext cx="1691816" cy="23268945"/>
              <a:chOff x="0" y="0"/>
              <a:chExt cx="334186" cy="4596335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334186" cy="4596335"/>
              </a:xfrm>
              <a:custGeom>
                <a:avLst/>
                <a:gdLst/>
                <a:ahLst/>
                <a:cxnLst/>
                <a:rect r="r" b="b" t="t" l="l"/>
                <a:pathLst>
                  <a:path h="4596335" w="334186">
                    <a:moveTo>
                      <a:pt x="0" y="0"/>
                    </a:moveTo>
                    <a:lnTo>
                      <a:pt x="334186" y="0"/>
                    </a:lnTo>
                    <a:lnTo>
                      <a:pt x="334186" y="4596335"/>
                    </a:lnTo>
                    <a:lnTo>
                      <a:pt x="0" y="4596335"/>
                    </a:lnTo>
                    <a:close/>
                  </a:path>
                </a:pathLst>
              </a:custGeom>
              <a:solidFill>
                <a:srgbClr val="508484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334186" cy="462491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-5400000">
              <a:off x="10771334" y="390167"/>
              <a:ext cx="1699601" cy="22662723"/>
              <a:chOff x="0" y="0"/>
              <a:chExt cx="335724" cy="4476587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335724" cy="4476587"/>
              </a:xfrm>
              <a:custGeom>
                <a:avLst/>
                <a:gdLst/>
                <a:ahLst/>
                <a:cxnLst/>
                <a:rect r="r" b="b" t="t" l="l"/>
                <a:pathLst>
                  <a:path h="4476587" w="335724">
                    <a:moveTo>
                      <a:pt x="0" y="0"/>
                    </a:moveTo>
                    <a:lnTo>
                      <a:pt x="335724" y="0"/>
                    </a:lnTo>
                    <a:lnTo>
                      <a:pt x="335724" y="4476587"/>
                    </a:lnTo>
                    <a:lnTo>
                      <a:pt x="0" y="4476587"/>
                    </a:lnTo>
                    <a:close/>
                  </a:path>
                </a:pathLst>
              </a:custGeom>
              <a:solidFill>
                <a:srgbClr val="7CBBB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28575"/>
                <a:ext cx="335724" cy="450516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-5400000">
              <a:off x="10807053" y="431431"/>
              <a:ext cx="1715394" cy="21922519"/>
              <a:chOff x="0" y="0"/>
              <a:chExt cx="338843" cy="4330374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338843" cy="4330374"/>
              </a:xfrm>
              <a:custGeom>
                <a:avLst/>
                <a:gdLst/>
                <a:ahLst/>
                <a:cxnLst/>
                <a:rect r="r" b="b" t="t" l="l"/>
                <a:pathLst>
                  <a:path h="4330374" w="338843">
                    <a:moveTo>
                      <a:pt x="0" y="0"/>
                    </a:moveTo>
                    <a:lnTo>
                      <a:pt x="338843" y="0"/>
                    </a:lnTo>
                    <a:lnTo>
                      <a:pt x="338843" y="4330374"/>
                    </a:lnTo>
                    <a:lnTo>
                      <a:pt x="0" y="4330374"/>
                    </a:lnTo>
                    <a:close/>
                  </a:path>
                </a:pathLst>
              </a:custGeom>
              <a:solidFill>
                <a:srgbClr val="B5EFE3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338843" cy="43589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</p:grpSp>
      <p:sp>
        <p:nvSpPr>
          <p:cNvPr name="TextBox 21" id="21"/>
          <p:cNvSpPr txBox="true"/>
          <p:nvPr/>
        </p:nvSpPr>
        <p:spPr>
          <a:xfrm rot="0">
            <a:off x="2278057" y="1666704"/>
            <a:ext cx="13731886" cy="105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42"/>
              </a:lnSpc>
            </a:pPr>
            <a:r>
              <a:rPr lang="en-US" b="true" sz="7142" spc="2299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BENEFICIO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394207" y="3109831"/>
            <a:ext cx="13499585" cy="4955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80"/>
              </a:lnSpc>
            </a:pPr>
            <a:r>
              <a:rPr lang="en-US" sz="2426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La implementación de este proyecto en un conjunto o edificio trae beneficios directos y prácticos tanto para la administración como para los residentes. Al centralizar la información y los procesos en una sola aplicación, se reduce el tiempo y el esfuerzo en la gestión de pagos, reservas y asambleas, lo que facilita la transparencia financiera y disminuye los conflictos derivados de la desinformación. Además, mejora la comunicación entre la administración y la comunidad mediante canales claros y accesibles, promoviendo la participación activa de los copropietarios en la toma de decisiones. En la práctica, esto se traduce en una mayor organización, ahorro de recursos, cumplimiento oportuno de las obligaciones y una convivencia más armónica dentro del conjunto.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-10800000">
              <a:off x="18828976" y="8387239"/>
              <a:ext cx="4439970" cy="4439970"/>
            </a:xfrm>
            <a:custGeom>
              <a:avLst/>
              <a:gdLst/>
              <a:ahLst/>
              <a:cxnLst/>
              <a:rect r="r" b="b" t="t" l="l"/>
              <a:pathLst>
                <a:path h="4439970" w="4439970">
                  <a:moveTo>
                    <a:pt x="0" y="0"/>
                  </a:moveTo>
                  <a:lnTo>
                    <a:pt x="4439969" y="0"/>
                  </a:lnTo>
                  <a:lnTo>
                    <a:pt x="4439969" y="4439970"/>
                  </a:lnTo>
                  <a:lnTo>
                    <a:pt x="0" y="4439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2564911" y="3337396"/>
            <a:ext cx="13019115" cy="1155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69"/>
              </a:lnSpc>
            </a:pPr>
            <a:r>
              <a:rPr lang="en-US" b="true" sz="7868" spc="2533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EXPECTATIVAS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564911" y="5029200"/>
            <a:ext cx="11386292" cy="3387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61"/>
              </a:lnSpc>
            </a:pPr>
            <a:r>
              <a:rPr lang="en-US" sz="2781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Esperamos un desarrollo bien estructurado, una comunicación efectiva dentro del equipo, cargas de trabajo equilibradas y una progresión continua y visible que nos inspire en nuestro crecimiento. Además, deseamos acercarnos a la experiencia de un desarrollo auténtico para prepararnos de manera adecuada para el mundo laboral.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-10800000">
              <a:off x="18828976" y="8387239"/>
              <a:ext cx="4439970" cy="4439970"/>
            </a:xfrm>
            <a:custGeom>
              <a:avLst/>
              <a:gdLst/>
              <a:ahLst/>
              <a:cxnLst/>
              <a:rect r="r" b="b" t="t" l="l"/>
              <a:pathLst>
                <a:path h="4439970" w="4439970">
                  <a:moveTo>
                    <a:pt x="0" y="0"/>
                  </a:moveTo>
                  <a:lnTo>
                    <a:pt x="4439969" y="0"/>
                  </a:lnTo>
                  <a:lnTo>
                    <a:pt x="4439969" y="4439970"/>
                  </a:lnTo>
                  <a:lnTo>
                    <a:pt x="0" y="4439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439970" cy="4439970"/>
            </a:xfrm>
            <a:custGeom>
              <a:avLst/>
              <a:gdLst/>
              <a:ahLst/>
              <a:cxnLst/>
              <a:rect r="r" b="b" t="t" l="l"/>
              <a:pathLst>
                <a:path h="4439970" w="4439970">
                  <a:moveTo>
                    <a:pt x="0" y="0"/>
                  </a:moveTo>
                  <a:lnTo>
                    <a:pt x="4439970" y="0"/>
                  </a:lnTo>
                  <a:lnTo>
                    <a:pt x="4439970" y="4439970"/>
                  </a:lnTo>
                  <a:lnTo>
                    <a:pt x="0" y="4439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312014" y="4499190"/>
            <a:ext cx="13663973" cy="2232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18"/>
              </a:lnSpc>
            </a:pPr>
            <a:r>
              <a:rPr lang="en-US" b="true" sz="13601" spc="680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GRACIAS</a:t>
            </a:r>
          </a:p>
        </p:txBody>
      </p:sp>
      <p:sp>
        <p:nvSpPr>
          <p:cNvPr name="TextBox 15" id="15"/>
          <p:cNvSpPr txBox="true"/>
          <p:nvPr/>
        </p:nvSpPr>
        <p:spPr>
          <a:xfrm rot="-17737">
            <a:off x="14201031" y="1415891"/>
            <a:ext cx="2622496" cy="248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39"/>
              </a:lnSpc>
              <a:spcBef>
                <a:spcPct val="0"/>
              </a:spcBef>
            </a:pPr>
            <a:r>
              <a:rPr lang="en-US" sz="1457" spc="91">
                <a:solidFill>
                  <a:srgbClr val="27403B"/>
                </a:solidFill>
                <a:latin typeface="Garet"/>
                <a:ea typeface="Garet"/>
                <a:cs typeface="Garet"/>
                <a:sym typeface="Garet"/>
              </a:rPr>
              <a:t>24/sep/2025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312014" y="3294756"/>
            <a:ext cx="13663973" cy="1556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99"/>
              </a:lnSpc>
            </a:pPr>
            <a:r>
              <a:rPr lang="en-US" sz="9541" spc="477">
                <a:solidFill>
                  <a:srgbClr val="27403B"/>
                </a:solidFill>
                <a:latin typeface="Raleway"/>
                <a:ea typeface="Raleway"/>
                <a:cs typeface="Raleway"/>
                <a:sym typeface="Raleway"/>
              </a:rPr>
              <a:t>MUCHAS</a:t>
            </a:r>
          </a:p>
        </p:txBody>
      </p:sp>
      <p:sp>
        <p:nvSpPr>
          <p:cNvPr name="TextBox 17" id="17"/>
          <p:cNvSpPr txBox="true"/>
          <p:nvPr/>
        </p:nvSpPr>
        <p:spPr>
          <a:xfrm rot="-17737">
            <a:off x="5959889" y="7271611"/>
            <a:ext cx="6367975" cy="458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3"/>
              </a:lnSpc>
              <a:spcBef>
                <a:spcPct val="0"/>
              </a:spcBef>
            </a:pPr>
            <a:r>
              <a:rPr lang="en-US" sz="2709" spc="170">
                <a:solidFill>
                  <a:srgbClr val="27403B"/>
                </a:solidFill>
                <a:latin typeface="Garet"/>
                <a:ea typeface="Garet"/>
                <a:cs typeface="Garet"/>
                <a:sym typeface="Garet"/>
              </a:rPr>
              <a:t>LUDOPATAS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4114800" cy="12827209"/>
              <a:chOff x="0" y="0"/>
              <a:chExt cx="812800" cy="253377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2533770"/>
              </a:xfrm>
              <a:custGeom>
                <a:avLst/>
                <a:gdLst/>
                <a:ahLst/>
                <a:cxnLst/>
                <a:rect r="r" b="b" t="t" l="l"/>
                <a:pathLst>
                  <a:path h="253377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533770"/>
                    </a:lnTo>
                    <a:lnTo>
                      <a:pt x="0" y="2533770"/>
                    </a:lnTo>
                    <a:close/>
                  </a:path>
                </a:pathLst>
              </a:custGeom>
              <a:solidFill>
                <a:srgbClr val="508484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812800" cy="25623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60545" y="317890"/>
              <a:ext cx="4114800" cy="12139068"/>
              <a:chOff x="0" y="0"/>
              <a:chExt cx="812800" cy="239784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2397841"/>
              </a:xfrm>
              <a:custGeom>
                <a:avLst/>
                <a:gdLst/>
                <a:ahLst/>
                <a:cxnLst/>
                <a:rect r="r" b="b" t="t" l="l"/>
                <a:pathLst>
                  <a:path h="2397841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397841"/>
                    </a:lnTo>
                    <a:lnTo>
                      <a:pt x="0" y="2397841"/>
                    </a:lnTo>
                    <a:close/>
                  </a:path>
                </a:pathLst>
              </a:custGeom>
              <a:solidFill>
                <a:srgbClr val="7CBBB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28575"/>
                <a:ext cx="812800" cy="242641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607108" y="689043"/>
              <a:ext cx="4172145" cy="11422256"/>
              <a:chOff x="0" y="0"/>
              <a:chExt cx="824127" cy="225624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24127" cy="2256248"/>
              </a:xfrm>
              <a:custGeom>
                <a:avLst/>
                <a:gdLst/>
                <a:ahLst/>
                <a:cxnLst/>
                <a:rect r="r" b="b" t="t" l="l"/>
                <a:pathLst>
                  <a:path h="2256248" w="824127">
                    <a:moveTo>
                      <a:pt x="0" y="0"/>
                    </a:moveTo>
                    <a:lnTo>
                      <a:pt x="824127" y="0"/>
                    </a:lnTo>
                    <a:lnTo>
                      <a:pt x="824127" y="2256248"/>
                    </a:lnTo>
                    <a:lnTo>
                      <a:pt x="0" y="2256248"/>
                    </a:lnTo>
                    <a:close/>
                  </a:path>
                </a:pathLst>
              </a:custGeom>
              <a:solidFill>
                <a:srgbClr val="B5EFE3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24127" cy="22848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10980471" y="1509420"/>
            <a:ext cx="5843356" cy="7270495"/>
            <a:chOff x="0" y="0"/>
            <a:chExt cx="7791142" cy="9693993"/>
          </a:xfrm>
        </p:grpSpPr>
        <p:pic>
          <p:nvPicPr>
            <p:cNvPr name="Picture 22" id="22"/>
            <p:cNvPicPr>
              <a:picLocks noChangeAspect="true"/>
            </p:cNvPicPr>
            <p:nvPr/>
          </p:nvPicPr>
          <p:blipFill>
            <a:blip r:embed="rId2"/>
            <a:srcRect l="0" t="8551" r="0" b="8551"/>
            <a:stretch>
              <a:fillRect/>
            </a:stretch>
          </p:blipFill>
          <p:spPr>
            <a:xfrm flipH="false" flipV="false">
              <a:off x="0" y="0"/>
              <a:ext cx="7791142" cy="9693993"/>
            </a:xfrm>
            <a:prstGeom prst="rect">
              <a:avLst/>
            </a:prstGeom>
          </p:spPr>
        </p:pic>
      </p:grpSp>
      <p:sp>
        <p:nvSpPr>
          <p:cNvPr name="TextBox 23" id="23"/>
          <p:cNvSpPr txBox="true"/>
          <p:nvPr/>
        </p:nvSpPr>
        <p:spPr>
          <a:xfrm rot="0">
            <a:off x="2498952" y="3948373"/>
            <a:ext cx="6050682" cy="3685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32"/>
              </a:lnSpc>
            </a:pPr>
            <a:r>
              <a:rPr lang="en-US" sz="3624" i="true">
                <a:solidFill>
                  <a:srgbClr val="000000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¿No te has dado cuenta de que los trámites de tu apartamento son muy lentos y que siempre tienes que ir en persona para realizar pagos, hacer reservas o presentar solicitudes?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710920" y="1519032"/>
            <a:ext cx="562674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Problema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39970" cy="4439970"/>
            </a:xfrm>
            <a:custGeom>
              <a:avLst/>
              <a:gdLst/>
              <a:ahLst/>
              <a:cxnLst/>
              <a:rect r="r" b="b" t="t" l="l"/>
              <a:pathLst>
                <a:path h="4439970" w="4439970">
                  <a:moveTo>
                    <a:pt x="0" y="0"/>
                  </a:moveTo>
                  <a:lnTo>
                    <a:pt x="4439970" y="0"/>
                  </a:lnTo>
                  <a:lnTo>
                    <a:pt x="4439970" y="4439970"/>
                  </a:lnTo>
                  <a:lnTo>
                    <a:pt x="0" y="4439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540555" y="1593155"/>
            <a:ext cx="7268588" cy="7100689"/>
            <a:chOff x="0" y="0"/>
            <a:chExt cx="9691450" cy="9467586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4"/>
            <a:srcRect l="15878" t="0" r="15878" b="0"/>
            <a:stretch>
              <a:fillRect/>
            </a:stretch>
          </p:blipFill>
          <p:spPr>
            <a:xfrm flipH="false" flipV="false">
              <a:off x="0" y="0"/>
              <a:ext cx="9691450" cy="9467586"/>
            </a:xfrm>
            <a:prstGeom prst="rect">
              <a:avLst/>
            </a:prstGeom>
          </p:spPr>
        </p:pic>
      </p:grpSp>
      <p:sp>
        <p:nvSpPr>
          <p:cNvPr name="TextBox 15" id="15"/>
          <p:cNvSpPr txBox="true"/>
          <p:nvPr/>
        </p:nvSpPr>
        <p:spPr>
          <a:xfrm rot="0">
            <a:off x="2400760" y="2159938"/>
            <a:ext cx="7588554" cy="2014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89"/>
              </a:lnSpc>
            </a:pPr>
            <a:r>
              <a:rPr lang="en-US" b="true" sz="6920" spc="2228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NUESTRA SOLUCION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00760" y="4744865"/>
            <a:ext cx="6986713" cy="21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3"/>
              </a:lnSpc>
            </a:pPr>
            <a:r>
              <a:rPr lang="en-US" sz="22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Mi building App te ayuda a agilizar la comunicación con la administración, así como los pagos y las reservas. Además, contribuye a fortalecer la comunicación y las relaciones comunitarias.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-10800000">
              <a:off x="18828976" y="8387239"/>
              <a:ext cx="4439970" cy="4439970"/>
            </a:xfrm>
            <a:custGeom>
              <a:avLst/>
              <a:gdLst/>
              <a:ahLst/>
              <a:cxnLst/>
              <a:rect r="r" b="b" t="t" l="l"/>
              <a:pathLst>
                <a:path h="4439970" w="4439970">
                  <a:moveTo>
                    <a:pt x="0" y="0"/>
                  </a:moveTo>
                  <a:lnTo>
                    <a:pt x="4439969" y="0"/>
                  </a:lnTo>
                  <a:lnTo>
                    <a:pt x="4439969" y="4439970"/>
                  </a:lnTo>
                  <a:lnTo>
                    <a:pt x="0" y="4439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439970" cy="4439970"/>
            </a:xfrm>
            <a:custGeom>
              <a:avLst/>
              <a:gdLst/>
              <a:ahLst/>
              <a:cxnLst/>
              <a:rect r="r" b="b" t="t" l="l"/>
              <a:pathLst>
                <a:path h="4439970" w="4439970">
                  <a:moveTo>
                    <a:pt x="0" y="0"/>
                  </a:moveTo>
                  <a:lnTo>
                    <a:pt x="4439970" y="0"/>
                  </a:lnTo>
                  <a:lnTo>
                    <a:pt x="4439970" y="4439970"/>
                  </a:lnTo>
                  <a:lnTo>
                    <a:pt x="0" y="44399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539945" y="2406887"/>
            <a:ext cx="15131228" cy="1054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7"/>
              </a:lnSpc>
            </a:pPr>
            <a:r>
              <a:rPr lang="en-US" b="true" sz="7137" spc="2298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INTERESADOS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551067" y="3978791"/>
            <a:ext cx="11185865" cy="308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6"/>
              </a:lnSpc>
            </a:pPr>
            <a:r>
              <a:rPr lang="en-US" sz="253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objetivo del proyecto es asistir a los administradores de conjuntos y copropiedades en su labor, centralizando la información y las interacciones con la comunidad en un sistema de fácil uso y acceso. Además, busca facilitar a los residentes la realización de solicitudes, pagos y reservas de manera remota, así como permitir la comunicación con toda la comunidad.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4114800" cy="12827209"/>
              <a:chOff x="0" y="0"/>
              <a:chExt cx="812800" cy="253377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2533770"/>
              </a:xfrm>
              <a:custGeom>
                <a:avLst/>
                <a:gdLst/>
                <a:ahLst/>
                <a:cxnLst/>
                <a:rect r="r" b="b" t="t" l="l"/>
                <a:pathLst>
                  <a:path h="253377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533770"/>
                    </a:lnTo>
                    <a:lnTo>
                      <a:pt x="0" y="2533770"/>
                    </a:lnTo>
                    <a:close/>
                  </a:path>
                </a:pathLst>
              </a:custGeom>
              <a:solidFill>
                <a:srgbClr val="508484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812800" cy="25623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60545" y="317890"/>
              <a:ext cx="4114800" cy="12139068"/>
              <a:chOff x="0" y="0"/>
              <a:chExt cx="812800" cy="239784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2397841"/>
              </a:xfrm>
              <a:custGeom>
                <a:avLst/>
                <a:gdLst/>
                <a:ahLst/>
                <a:cxnLst/>
                <a:rect r="r" b="b" t="t" l="l"/>
                <a:pathLst>
                  <a:path h="2397841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397841"/>
                    </a:lnTo>
                    <a:lnTo>
                      <a:pt x="0" y="2397841"/>
                    </a:lnTo>
                    <a:close/>
                  </a:path>
                </a:pathLst>
              </a:custGeom>
              <a:solidFill>
                <a:srgbClr val="7CBBB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28575"/>
                <a:ext cx="812800" cy="242641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607108" y="689043"/>
              <a:ext cx="4172145" cy="11422256"/>
              <a:chOff x="0" y="0"/>
              <a:chExt cx="824127" cy="225624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24127" cy="2256248"/>
              </a:xfrm>
              <a:custGeom>
                <a:avLst/>
                <a:gdLst/>
                <a:ahLst/>
                <a:cxnLst/>
                <a:rect r="r" b="b" t="t" l="l"/>
                <a:pathLst>
                  <a:path h="2256248" w="824127">
                    <a:moveTo>
                      <a:pt x="0" y="0"/>
                    </a:moveTo>
                    <a:lnTo>
                      <a:pt x="824127" y="0"/>
                    </a:lnTo>
                    <a:lnTo>
                      <a:pt x="824127" y="2256248"/>
                    </a:lnTo>
                    <a:lnTo>
                      <a:pt x="0" y="2256248"/>
                    </a:lnTo>
                    <a:close/>
                  </a:path>
                </a:pathLst>
              </a:custGeom>
              <a:solidFill>
                <a:srgbClr val="B5EFE3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24127" cy="22848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</p:grpSp>
      <p:sp>
        <p:nvSpPr>
          <p:cNvPr name="TextBox 21" id="21"/>
          <p:cNvSpPr txBox="true"/>
          <p:nvPr/>
        </p:nvSpPr>
        <p:spPr>
          <a:xfrm rot="0">
            <a:off x="1937170" y="2116414"/>
            <a:ext cx="14774709" cy="107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6"/>
              </a:lnSpc>
            </a:pPr>
            <a:r>
              <a:rPr lang="en-US" b="true" sz="7365" spc="2371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ROLES PRINCIPALES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055670" y="4029681"/>
            <a:ext cx="4636100" cy="4473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19"/>
              </a:lnSpc>
            </a:pPr>
            <a:r>
              <a:rPr lang="en-US" sz="29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Administrador</a:t>
            </a:r>
          </a:p>
          <a:p>
            <a:pPr algn="l" marL="0" indent="0" lvl="0">
              <a:lnSpc>
                <a:spcPts val="3095"/>
              </a:lnSpc>
            </a:pPr>
          </a:p>
          <a:p>
            <a:pPr algn="l">
              <a:lnSpc>
                <a:spcPts val="3095"/>
              </a:lnSpc>
            </a:pPr>
            <a:r>
              <a:rPr lang="en-US" sz="20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administrador se ocupa de gestionar el sistema, se encarga de la creación de usuarios, las publicaciones en el foro y de la citación a asambleas. Además, tiene acceso a la información y a los informes sobre los pagos y el uso de las instalaciones del conjunto.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10762" y="4124931"/>
            <a:ext cx="795763" cy="441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2"/>
              </a:lnSpc>
            </a:pPr>
            <a:r>
              <a:rPr lang="en-US" b="true" sz="2914" spc="70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189104" y="4029681"/>
            <a:ext cx="4636100" cy="3692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20"/>
              </a:lnSpc>
            </a:pPr>
            <a:r>
              <a:rPr lang="en-US" sz="3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Propietario</a:t>
            </a:r>
          </a:p>
          <a:p>
            <a:pPr algn="l" marL="0" indent="0" lvl="0">
              <a:lnSpc>
                <a:spcPts val="3095"/>
              </a:lnSpc>
            </a:pPr>
          </a:p>
          <a:p>
            <a:pPr algn="l">
              <a:lnSpc>
                <a:spcPts val="3095"/>
              </a:lnSpc>
            </a:pPr>
            <a:r>
              <a:rPr lang="en-US" sz="20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propietario es quien posee una propiedad dentro del conjunto. Tiene acceso a la información y a los procesos relacionados con su propiedad, y puede asistir y participar en las asambleas organizadas por el administrador.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040916" y="4124931"/>
            <a:ext cx="795763" cy="441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2"/>
              </a:lnSpc>
            </a:pPr>
            <a:r>
              <a:rPr lang="en-US" b="true" sz="2914" spc="44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4114800" cy="12827209"/>
              <a:chOff x="0" y="0"/>
              <a:chExt cx="812800" cy="253377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2533770"/>
              </a:xfrm>
              <a:custGeom>
                <a:avLst/>
                <a:gdLst/>
                <a:ahLst/>
                <a:cxnLst/>
                <a:rect r="r" b="b" t="t" l="l"/>
                <a:pathLst>
                  <a:path h="253377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533770"/>
                    </a:lnTo>
                    <a:lnTo>
                      <a:pt x="0" y="2533770"/>
                    </a:lnTo>
                    <a:close/>
                  </a:path>
                </a:pathLst>
              </a:custGeom>
              <a:solidFill>
                <a:srgbClr val="508484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812800" cy="25623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60545" y="317890"/>
              <a:ext cx="4114800" cy="12139068"/>
              <a:chOff x="0" y="0"/>
              <a:chExt cx="812800" cy="239784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2397841"/>
              </a:xfrm>
              <a:custGeom>
                <a:avLst/>
                <a:gdLst/>
                <a:ahLst/>
                <a:cxnLst/>
                <a:rect r="r" b="b" t="t" l="l"/>
                <a:pathLst>
                  <a:path h="2397841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397841"/>
                    </a:lnTo>
                    <a:lnTo>
                      <a:pt x="0" y="2397841"/>
                    </a:lnTo>
                    <a:close/>
                  </a:path>
                </a:pathLst>
              </a:custGeom>
              <a:solidFill>
                <a:srgbClr val="7CBBB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28575"/>
                <a:ext cx="812800" cy="242641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607108" y="689043"/>
              <a:ext cx="4172145" cy="11422256"/>
              <a:chOff x="0" y="0"/>
              <a:chExt cx="824127" cy="225624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24127" cy="2256248"/>
              </a:xfrm>
              <a:custGeom>
                <a:avLst/>
                <a:gdLst/>
                <a:ahLst/>
                <a:cxnLst/>
                <a:rect r="r" b="b" t="t" l="l"/>
                <a:pathLst>
                  <a:path h="2256248" w="824127">
                    <a:moveTo>
                      <a:pt x="0" y="0"/>
                    </a:moveTo>
                    <a:lnTo>
                      <a:pt x="824127" y="0"/>
                    </a:lnTo>
                    <a:lnTo>
                      <a:pt x="824127" y="2256248"/>
                    </a:lnTo>
                    <a:lnTo>
                      <a:pt x="0" y="2256248"/>
                    </a:lnTo>
                    <a:close/>
                  </a:path>
                </a:pathLst>
              </a:custGeom>
              <a:solidFill>
                <a:srgbClr val="B5EFE3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24127" cy="22848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</p:grpSp>
      <p:sp>
        <p:nvSpPr>
          <p:cNvPr name="TextBox 21" id="21"/>
          <p:cNvSpPr txBox="true"/>
          <p:nvPr/>
        </p:nvSpPr>
        <p:spPr>
          <a:xfrm rot="0">
            <a:off x="1937170" y="2116414"/>
            <a:ext cx="14774709" cy="107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6"/>
              </a:lnSpc>
            </a:pPr>
            <a:r>
              <a:rPr lang="en-US" b="true" sz="7365" spc="2371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ROLES PRINCIPALES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055670" y="4029681"/>
            <a:ext cx="4636100" cy="2911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19"/>
              </a:lnSpc>
            </a:pPr>
            <a:r>
              <a:rPr lang="en-US" sz="29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Arrendatario</a:t>
            </a:r>
          </a:p>
          <a:p>
            <a:pPr algn="l" marL="0" indent="0" lvl="0">
              <a:lnSpc>
                <a:spcPts val="3095"/>
              </a:lnSpc>
            </a:pPr>
          </a:p>
          <a:p>
            <a:pPr algn="l">
              <a:lnSpc>
                <a:spcPts val="3095"/>
              </a:lnSpc>
            </a:pPr>
            <a:r>
              <a:rPr lang="en-US" sz="20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Puede consultar la información necesaria para cumplir con sus obligaciones como arrendatario; no tiene ninguna otra función específica.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10762" y="4124931"/>
            <a:ext cx="795763" cy="441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2"/>
              </a:lnSpc>
            </a:pPr>
            <a:r>
              <a:rPr lang="en-US" b="true" sz="2914" spc="70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189104" y="4029681"/>
            <a:ext cx="4636100" cy="3692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20"/>
              </a:lnSpc>
            </a:pPr>
            <a:r>
              <a:rPr lang="en-US" sz="3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Residente</a:t>
            </a:r>
          </a:p>
          <a:p>
            <a:pPr algn="l" marL="0" indent="0" lvl="0">
              <a:lnSpc>
                <a:spcPts val="3095"/>
              </a:lnSpc>
            </a:pPr>
          </a:p>
          <a:p>
            <a:pPr algn="l">
              <a:lnSpc>
                <a:spcPts val="3095"/>
              </a:lnSpc>
            </a:pPr>
            <a:r>
              <a:rPr lang="en-US" sz="20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Este es el rol fundamental; todas sus funciones pueden ser desempeñadas por los demás roles. Puede interactuar con los sistemas básicos del proyecto, tales como reservas, el foro y el sistema de mensajería.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040916" y="4124931"/>
            <a:ext cx="795763" cy="441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22"/>
              </a:lnSpc>
            </a:pPr>
            <a:r>
              <a:rPr lang="en-US" b="true" sz="2914" spc="44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4114800" cy="12827209"/>
              <a:chOff x="0" y="0"/>
              <a:chExt cx="812800" cy="253377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2533770"/>
              </a:xfrm>
              <a:custGeom>
                <a:avLst/>
                <a:gdLst/>
                <a:ahLst/>
                <a:cxnLst/>
                <a:rect r="r" b="b" t="t" l="l"/>
                <a:pathLst>
                  <a:path h="253377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533770"/>
                    </a:lnTo>
                    <a:lnTo>
                      <a:pt x="0" y="2533770"/>
                    </a:lnTo>
                    <a:close/>
                  </a:path>
                </a:pathLst>
              </a:custGeom>
              <a:solidFill>
                <a:srgbClr val="508484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812800" cy="25623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60545" y="317890"/>
              <a:ext cx="4114800" cy="12139068"/>
              <a:chOff x="0" y="0"/>
              <a:chExt cx="812800" cy="239784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2397841"/>
              </a:xfrm>
              <a:custGeom>
                <a:avLst/>
                <a:gdLst/>
                <a:ahLst/>
                <a:cxnLst/>
                <a:rect r="r" b="b" t="t" l="l"/>
                <a:pathLst>
                  <a:path h="2397841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397841"/>
                    </a:lnTo>
                    <a:lnTo>
                      <a:pt x="0" y="2397841"/>
                    </a:lnTo>
                    <a:close/>
                  </a:path>
                </a:pathLst>
              </a:custGeom>
              <a:solidFill>
                <a:srgbClr val="7CBBB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28575"/>
                <a:ext cx="812800" cy="242641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607108" y="689043"/>
              <a:ext cx="4172145" cy="11422256"/>
              <a:chOff x="0" y="0"/>
              <a:chExt cx="824127" cy="225624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24127" cy="2256248"/>
              </a:xfrm>
              <a:custGeom>
                <a:avLst/>
                <a:gdLst/>
                <a:ahLst/>
                <a:cxnLst/>
                <a:rect r="r" b="b" t="t" l="l"/>
                <a:pathLst>
                  <a:path h="2256248" w="824127">
                    <a:moveTo>
                      <a:pt x="0" y="0"/>
                    </a:moveTo>
                    <a:lnTo>
                      <a:pt x="824127" y="0"/>
                    </a:lnTo>
                    <a:lnTo>
                      <a:pt x="824127" y="2256248"/>
                    </a:lnTo>
                    <a:lnTo>
                      <a:pt x="0" y="2256248"/>
                    </a:lnTo>
                    <a:close/>
                  </a:path>
                </a:pathLst>
              </a:custGeom>
              <a:solidFill>
                <a:srgbClr val="B5EFE3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24127" cy="22848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</p:grpSp>
      <p:sp>
        <p:nvSpPr>
          <p:cNvPr name="Freeform 21" id="21"/>
          <p:cNvSpPr/>
          <p:nvPr/>
        </p:nvSpPr>
        <p:spPr>
          <a:xfrm flipH="false" flipV="false" rot="0">
            <a:off x="1362591" y="3986465"/>
            <a:ext cx="5514555" cy="4185157"/>
          </a:xfrm>
          <a:custGeom>
            <a:avLst/>
            <a:gdLst/>
            <a:ahLst/>
            <a:cxnLst/>
            <a:rect r="r" b="b" t="t" l="l"/>
            <a:pathLst>
              <a:path h="4185157" w="5514555">
                <a:moveTo>
                  <a:pt x="0" y="0"/>
                </a:moveTo>
                <a:lnTo>
                  <a:pt x="5514555" y="0"/>
                </a:lnTo>
                <a:lnTo>
                  <a:pt x="5514555" y="4185156"/>
                </a:lnTo>
                <a:lnTo>
                  <a:pt x="0" y="41851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3839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5338642" y="1559602"/>
            <a:ext cx="10917247" cy="1014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89"/>
              </a:lnSpc>
            </a:pPr>
            <a:r>
              <a:rPr lang="en-US" b="true" sz="6920" spc="2228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REQUISITOS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486212" y="3600471"/>
            <a:ext cx="8769677" cy="4890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Como Propietario, quiero tener la opción de pagar la administración por medio de PSE u tarjetas Visa y MasterCard para cumplir con mis responsabilidades.</a:t>
            </a:r>
          </a:p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sistema deberá permitir pago en línea de cuotas, multas y reservas a través de PSE y tarjetas Visa y MasterCard para facilitar la gestión financiera.</a:t>
            </a:r>
          </a:p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sistema genera recibos y comprobantes de pago para dar soporte a las transacciones.</a:t>
            </a:r>
          </a:p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sistema deberá notificar pagos pendientes, recordatorios y confirmaciones por vía correo y de whatsapp para mantener informados a los usuarios.</a:t>
            </a:r>
          </a:p>
          <a:p>
            <a:pPr algn="l">
              <a:lnSpc>
                <a:spcPts val="3249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5338642" y="2479113"/>
            <a:ext cx="1091724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Gestión financiera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4114800" cy="12827209"/>
              <a:chOff x="0" y="0"/>
              <a:chExt cx="812800" cy="253377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2533770"/>
              </a:xfrm>
              <a:custGeom>
                <a:avLst/>
                <a:gdLst/>
                <a:ahLst/>
                <a:cxnLst/>
                <a:rect r="r" b="b" t="t" l="l"/>
                <a:pathLst>
                  <a:path h="253377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533770"/>
                    </a:lnTo>
                    <a:lnTo>
                      <a:pt x="0" y="2533770"/>
                    </a:lnTo>
                    <a:close/>
                  </a:path>
                </a:pathLst>
              </a:custGeom>
              <a:solidFill>
                <a:srgbClr val="508484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812800" cy="25623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60545" y="317890"/>
              <a:ext cx="4114800" cy="12139068"/>
              <a:chOff x="0" y="0"/>
              <a:chExt cx="812800" cy="239784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2397841"/>
              </a:xfrm>
              <a:custGeom>
                <a:avLst/>
                <a:gdLst/>
                <a:ahLst/>
                <a:cxnLst/>
                <a:rect r="r" b="b" t="t" l="l"/>
                <a:pathLst>
                  <a:path h="2397841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397841"/>
                    </a:lnTo>
                    <a:lnTo>
                      <a:pt x="0" y="2397841"/>
                    </a:lnTo>
                    <a:close/>
                  </a:path>
                </a:pathLst>
              </a:custGeom>
              <a:solidFill>
                <a:srgbClr val="7CBBB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28575"/>
                <a:ext cx="812800" cy="242641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607108" y="689043"/>
              <a:ext cx="4172145" cy="11422256"/>
              <a:chOff x="0" y="0"/>
              <a:chExt cx="824127" cy="225624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24127" cy="2256248"/>
              </a:xfrm>
              <a:custGeom>
                <a:avLst/>
                <a:gdLst/>
                <a:ahLst/>
                <a:cxnLst/>
                <a:rect r="r" b="b" t="t" l="l"/>
                <a:pathLst>
                  <a:path h="2256248" w="824127">
                    <a:moveTo>
                      <a:pt x="0" y="0"/>
                    </a:moveTo>
                    <a:lnTo>
                      <a:pt x="824127" y="0"/>
                    </a:lnTo>
                    <a:lnTo>
                      <a:pt x="824127" y="2256248"/>
                    </a:lnTo>
                    <a:lnTo>
                      <a:pt x="0" y="2256248"/>
                    </a:lnTo>
                    <a:close/>
                  </a:path>
                </a:pathLst>
              </a:custGeom>
              <a:solidFill>
                <a:srgbClr val="B5EFE3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24127" cy="22848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</p:grpSp>
      <p:sp>
        <p:nvSpPr>
          <p:cNvPr name="Freeform 21" id="21"/>
          <p:cNvSpPr/>
          <p:nvPr/>
        </p:nvSpPr>
        <p:spPr>
          <a:xfrm flipH="false" flipV="false" rot="0">
            <a:off x="1664683" y="4027254"/>
            <a:ext cx="5452440" cy="4103578"/>
          </a:xfrm>
          <a:custGeom>
            <a:avLst/>
            <a:gdLst/>
            <a:ahLst/>
            <a:cxnLst/>
            <a:rect r="r" b="b" t="t" l="l"/>
            <a:pathLst>
              <a:path h="4103578" w="5452440">
                <a:moveTo>
                  <a:pt x="0" y="0"/>
                </a:moveTo>
                <a:lnTo>
                  <a:pt x="5452441" y="0"/>
                </a:lnTo>
                <a:lnTo>
                  <a:pt x="5452441" y="4103578"/>
                </a:lnTo>
                <a:lnTo>
                  <a:pt x="0" y="4103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2962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5338642" y="1559602"/>
            <a:ext cx="10917247" cy="1014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89"/>
              </a:lnSpc>
            </a:pPr>
            <a:r>
              <a:rPr lang="en-US" b="true" sz="6920" spc="2228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REQUISITOS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486212" y="3600471"/>
            <a:ext cx="8769677" cy="4890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Como Usuario, quiero observar los diferentes anuncios que estén en el foro que gestiona el administrador para poder estar informado de lo que ocurre en la comunidad.</a:t>
            </a:r>
          </a:p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Como</a:t>
            </a: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Usuario, quiero utilizar el sistema de mensajería a través del buzón de mensajes del sistema para expresar mis necesidades a la administración.</a:t>
            </a:r>
          </a:p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sistema deberá contar con un foro de anuncios para difundir la información a toda la comunidad.</a:t>
            </a:r>
          </a:p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sistema deberá permitir un buzón de mensajes (quejas, reclamos, sugerencias, con adjuntos y respuestas) para agilizar la comunicación con la administración.</a:t>
            </a:r>
          </a:p>
          <a:p>
            <a:pPr algn="l">
              <a:lnSpc>
                <a:spcPts val="3249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5338642" y="2479113"/>
            <a:ext cx="1091724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Comunicación y Trasparencia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705" y="333297"/>
            <a:ext cx="17451709" cy="9620406"/>
            <a:chOff x="0" y="0"/>
            <a:chExt cx="23268945" cy="1282720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68945" cy="12827209"/>
              <a:chOff x="0" y="0"/>
              <a:chExt cx="6619526" cy="364907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619526" cy="3649071"/>
              </a:xfrm>
              <a:custGeom>
                <a:avLst/>
                <a:gdLst/>
                <a:ahLst/>
                <a:cxnLst/>
                <a:rect r="r" b="b" t="t" l="l"/>
                <a:pathLst>
                  <a:path h="3649071" w="6619526">
                    <a:moveTo>
                      <a:pt x="0" y="0"/>
                    </a:moveTo>
                    <a:lnTo>
                      <a:pt x="6619526" y="0"/>
                    </a:lnTo>
                    <a:lnTo>
                      <a:pt x="6619526" y="3649071"/>
                    </a:lnTo>
                    <a:lnTo>
                      <a:pt x="0" y="364907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508484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6619526" cy="367764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293149" y="293179"/>
              <a:ext cx="22662658" cy="12194998"/>
              <a:chOff x="0" y="0"/>
              <a:chExt cx="6447050" cy="346922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6447050" cy="3469221"/>
              </a:xfrm>
              <a:custGeom>
                <a:avLst/>
                <a:gdLst/>
                <a:ahLst/>
                <a:cxnLst/>
                <a:rect r="r" b="b" t="t" l="l"/>
                <a:pathLst>
                  <a:path h="3469221" w="6447050">
                    <a:moveTo>
                      <a:pt x="0" y="0"/>
                    </a:moveTo>
                    <a:lnTo>
                      <a:pt x="6447050" y="0"/>
                    </a:lnTo>
                    <a:lnTo>
                      <a:pt x="6447050" y="3469221"/>
                    </a:lnTo>
                    <a:lnTo>
                      <a:pt x="0" y="346922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7CBBBB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28575"/>
                <a:ext cx="6447050" cy="3497796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675815" y="689359"/>
              <a:ext cx="21959466" cy="11434829"/>
              <a:chOff x="0" y="0"/>
              <a:chExt cx="6247007" cy="3252969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6247007" cy="3252968"/>
              </a:xfrm>
              <a:custGeom>
                <a:avLst/>
                <a:gdLst/>
                <a:ahLst/>
                <a:cxnLst/>
                <a:rect r="r" b="b" t="t" l="l"/>
                <a:pathLst>
                  <a:path h="3252968" w="6247007">
                    <a:moveTo>
                      <a:pt x="0" y="0"/>
                    </a:moveTo>
                    <a:lnTo>
                      <a:pt x="6247007" y="0"/>
                    </a:lnTo>
                    <a:lnTo>
                      <a:pt x="6247007" y="3252968"/>
                    </a:lnTo>
                    <a:lnTo>
                      <a:pt x="0" y="325296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66675" cap="sq">
                <a:solidFill>
                  <a:srgbClr val="B5EFE3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6247007" cy="3281544"/>
              </a:xfrm>
              <a:prstGeom prst="rect">
                <a:avLst/>
              </a:prstGeom>
            </p:spPr>
            <p:txBody>
              <a:bodyPr anchor="ctr" rtlCol="false" tIns="48876" lIns="48876" bIns="48876" rIns="48876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0"/>
              <a:ext cx="4114800" cy="12827209"/>
              <a:chOff x="0" y="0"/>
              <a:chExt cx="812800" cy="253377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2533770"/>
              </a:xfrm>
              <a:custGeom>
                <a:avLst/>
                <a:gdLst/>
                <a:ahLst/>
                <a:cxnLst/>
                <a:rect r="r" b="b" t="t" l="l"/>
                <a:pathLst>
                  <a:path h="253377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533770"/>
                    </a:lnTo>
                    <a:lnTo>
                      <a:pt x="0" y="2533770"/>
                    </a:lnTo>
                    <a:close/>
                  </a:path>
                </a:pathLst>
              </a:custGeom>
              <a:solidFill>
                <a:srgbClr val="508484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812800" cy="256234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260545" y="317890"/>
              <a:ext cx="4114800" cy="12139068"/>
              <a:chOff x="0" y="0"/>
              <a:chExt cx="812800" cy="2397841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2397841"/>
              </a:xfrm>
              <a:custGeom>
                <a:avLst/>
                <a:gdLst/>
                <a:ahLst/>
                <a:cxnLst/>
                <a:rect r="r" b="b" t="t" l="l"/>
                <a:pathLst>
                  <a:path h="2397841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2397841"/>
                    </a:lnTo>
                    <a:lnTo>
                      <a:pt x="0" y="2397841"/>
                    </a:lnTo>
                    <a:close/>
                  </a:path>
                </a:pathLst>
              </a:custGeom>
              <a:solidFill>
                <a:srgbClr val="7CBBBB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28575"/>
                <a:ext cx="812800" cy="242641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607108" y="689043"/>
              <a:ext cx="4172145" cy="11422256"/>
              <a:chOff x="0" y="0"/>
              <a:chExt cx="824127" cy="225624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24127" cy="2256248"/>
              </a:xfrm>
              <a:custGeom>
                <a:avLst/>
                <a:gdLst/>
                <a:ahLst/>
                <a:cxnLst/>
                <a:rect r="r" b="b" t="t" l="l"/>
                <a:pathLst>
                  <a:path h="2256248" w="824127">
                    <a:moveTo>
                      <a:pt x="0" y="0"/>
                    </a:moveTo>
                    <a:lnTo>
                      <a:pt x="824127" y="0"/>
                    </a:lnTo>
                    <a:lnTo>
                      <a:pt x="824127" y="2256248"/>
                    </a:lnTo>
                    <a:lnTo>
                      <a:pt x="0" y="2256248"/>
                    </a:lnTo>
                    <a:close/>
                  </a:path>
                </a:pathLst>
              </a:custGeom>
              <a:solidFill>
                <a:srgbClr val="B5EFE3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24127" cy="22848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44"/>
                  </a:lnSpc>
                </a:pPr>
              </a:p>
            </p:txBody>
          </p:sp>
        </p:grpSp>
      </p:grpSp>
      <p:sp>
        <p:nvSpPr>
          <p:cNvPr name="Freeform 21" id="21"/>
          <p:cNvSpPr/>
          <p:nvPr/>
        </p:nvSpPr>
        <p:spPr>
          <a:xfrm flipH="false" flipV="false" rot="0">
            <a:off x="1510569" y="3691420"/>
            <a:ext cx="5753049" cy="4185157"/>
          </a:xfrm>
          <a:custGeom>
            <a:avLst/>
            <a:gdLst/>
            <a:ahLst/>
            <a:cxnLst/>
            <a:rect r="r" b="b" t="t" l="l"/>
            <a:pathLst>
              <a:path h="4185157" w="5753049">
                <a:moveTo>
                  <a:pt x="0" y="0"/>
                </a:moveTo>
                <a:lnTo>
                  <a:pt x="5753048" y="0"/>
                </a:lnTo>
                <a:lnTo>
                  <a:pt x="5753048" y="4185157"/>
                </a:lnTo>
                <a:lnTo>
                  <a:pt x="0" y="41851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912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5338642" y="1559602"/>
            <a:ext cx="10917247" cy="1014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89"/>
              </a:lnSpc>
            </a:pPr>
            <a:r>
              <a:rPr lang="en-US" b="true" sz="6920" spc="2228">
                <a:solidFill>
                  <a:srgbClr val="27403B"/>
                </a:solidFill>
                <a:latin typeface="Raleway Heavy"/>
                <a:ea typeface="Raleway Heavy"/>
                <a:cs typeface="Raleway Heavy"/>
                <a:sym typeface="Raleway Heavy"/>
              </a:rPr>
              <a:t>REQUISITOS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740605" y="4214834"/>
            <a:ext cx="8769677" cy="3661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sistema deberá permitir la reservación de zonas comunes para un uso ordenado de los espaci</a:t>
            </a: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</a:t>
            </a: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s.</a:t>
            </a:r>
          </a:p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El sistema deberá gestionar asambleas del conjunto, permitiendo llevar un registro de asistencia, para ayudar a la toma de decisiones en la copropiedad.</a:t>
            </a:r>
          </a:p>
          <a:p>
            <a:pPr algn="l" marL="455536" indent="-227768" lvl="1">
              <a:lnSpc>
                <a:spcPts val="3249"/>
              </a:lnSpc>
              <a:buFont typeface="Arial"/>
              <a:buChar char="•"/>
            </a:pP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</a:t>
            </a:r>
            <a:r>
              <a:rPr lang="en-US" sz="210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mo Propietario, quiero ver las asambleas programadas para decidir la manera en la que voy a participar (asistiendo o delegando mi participación).</a:t>
            </a:r>
          </a:p>
          <a:p>
            <a:pPr algn="l">
              <a:lnSpc>
                <a:spcPts val="3249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5338642" y="2479113"/>
            <a:ext cx="1091724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Zonas Comunes y Asambleas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DAGz5132eco</dc:identifier>
  <dcterms:modified xsi:type="dcterms:W3CDTF">2011-08-01T06:04:30Z</dcterms:modified>
  <cp:revision>1</cp:revision>
  <dc:title>Entrega 2</dc:title>
</cp:coreProperties>
</file>

<file path=docProps/thumbnail.jpeg>
</file>